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handoutMasterIdLst>
    <p:handoutMasterId r:id="rId68"/>
  </p:handoutMasterIdLst>
  <p:sldIdLst>
    <p:sldId id="301" r:id="rId2"/>
    <p:sldId id="302" r:id="rId3"/>
    <p:sldId id="303" r:id="rId4"/>
    <p:sldId id="304" r:id="rId5"/>
    <p:sldId id="378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74" r:id="rId33"/>
    <p:sldId id="376" r:id="rId34"/>
    <p:sldId id="377" r:id="rId35"/>
    <p:sldId id="375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73" r:id="rId66"/>
  </p:sldIdLst>
  <p:sldSz cx="9144000" cy="6858000" type="screen4x3"/>
  <p:notesSz cx="6881813" cy="9296400"/>
  <p:custDataLst>
    <p:tags r:id="rId6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BCC00"/>
    <a:srgbClr val="9ED000"/>
    <a:srgbClr val="F4FCD8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 autoAdjust="0"/>
    <p:restoredTop sz="94421" autoAdjust="0"/>
  </p:normalViewPr>
  <p:slideViewPr>
    <p:cSldViewPr>
      <p:cViewPr varScale="1">
        <p:scale>
          <a:sx n="89" d="100"/>
          <a:sy n="89" d="100"/>
        </p:scale>
        <p:origin x="2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3/10/2015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3/10/2015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15E3D7-388B-42CA-ACCD-85B4616B58A3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7566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0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EA578-17BD-4465-B0BA-10AE59C7EC2E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1375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30A27-D02A-40CA-809E-AC61EE934F3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7005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1A438-EB3B-4944-9695-972E1DFC4FE6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6721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D93346-BBAD-42F8-8685-A539306AC997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8500"/>
            <a:ext cx="4646613" cy="3484563"/>
          </a:xfrm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0511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D0801-F694-4D57-BE37-ED191ADD23C7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6627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9AB75-347D-461E-BF13-2253F848F60D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07784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9B03DD-A318-422E-B36B-24FACAAC1563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84412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E848E-D8EB-4786-A693-0CC706C068F9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8500"/>
            <a:ext cx="4646613" cy="3484563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6853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E558BA-3232-4E7B-BCA7-E32CA9FB7BCE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8500"/>
            <a:ext cx="4646613" cy="3484563"/>
          </a:xfrm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64626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51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0F51EF-462A-4ACA-B3A0-8F564F489D97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67953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D37AD-7A62-492F-9494-75F2B905FA5D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700088"/>
            <a:ext cx="4643437" cy="3481387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15321"/>
            <a:ext cx="5047484" cy="4181722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8895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EB566C-65B0-4242-B12C-38E42A61CB72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700088"/>
            <a:ext cx="4643437" cy="3481387"/>
          </a:xfrm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15321"/>
            <a:ext cx="5047484" cy="4181722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7030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96F3-589E-4A97-BFB7-E621058021F7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700088"/>
            <a:ext cx="4643437" cy="3481387"/>
          </a:xfrm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15321"/>
            <a:ext cx="5047484" cy="4181722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614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57593-DCDA-454C-B6D3-F8C052E3CFFD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8500"/>
            <a:ext cx="4646613" cy="3484563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763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55979-81E2-4608-BCFA-85C8CAAE2DA8}" type="slidenum">
              <a:rPr lang="en-US"/>
              <a:pPr/>
              <a:t>63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700088"/>
            <a:ext cx="4643437" cy="3481387"/>
          </a:xfrm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15321"/>
            <a:ext cx="5047484" cy="4181722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432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57712C-29FF-400E-952B-194A29DEF58D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8500"/>
            <a:ext cx="4646613" cy="3484563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4949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2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11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08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7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652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52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8" r:id="rId6"/>
    <p:sldLayoutId id="2147483709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hyperlink" Target="http://academy.telerik.com/" TargetMode="External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898" y="1524000"/>
            <a:ext cx="8229600" cy="1295400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Common Type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902" y="3007520"/>
            <a:ext cx="8382000" cy="80248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Types Hierarchy, Cloning, Comparing,</a:t>
            </a:r>
            <a:b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and Reference Types, Parameters Passing</a:t>
            </a:r>
            <a:endParaRPr lang="en-US" dirty="0"/>
          </a:p>
        </p:txBody>
      </p:sp>
      <p:pic>
        <p:nvPicPr>
          <p:cNvPr id="52226" name="Picture 2" descr="http://www.countwordula.com/pix/strange_attractors-0086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504267"/>
            <a:ext cx="3429000" cy="1905000"/>
          </a:xfrm>
          <a:prstGeom prst="roundRect">
            <a:avLst>
              <a:gd name="adj" fmla="val 12195"/>
            </a:avLst>
          </a:prstGeom>
          <a:ln w="57150">
            <a:noFill/>
          </a:ln>
          <a:effectLst>
            <a:glow rad="63500">
              <a:schemeClr val="accent3">
                <a:satMod val="175000"/>
                <a:alpha val="25000"/>
              </a:schemeClr>
            </a:glow>
            <a:softEdge rad="38100"/>
          </a:effectLst>
        </p:spPr>
      </p:pic>
      <p:sp>
        <p:nvSpPr>
          <p:cNvPr id="9" name="TextBox 8"/>
          <p:cNvSpPr txBox="1"/>
          <p:nvPr/>
        </p:nvSpPr>
        <p:spPr>
          <a:xfrm rot="21342071">
            <a:off x="5238335" y="5906841"/>
            <a:ext cx="3186189" cy="423034"/>
          </a:xfrm>
          <a:prstGeom prst="rect">
            <a:avLst/>
          </a:prstGeom>
          <a:noFill/>
        </p:spPr>
        <p:txBody>
          <a:bodyPr wrap="none" rtlCol="0">
            <a:prstTxWarp prst="textChevronInverted">
              <a:avLst/>
            </a:prstTxWarp>
            <a:spAutoFit/>
          </a:bodyPr>
          <a:lstStyle/>
          <a:p>
            <a:r>
              <a:rPr lang="en-US" sz="2400" b="1" dirty="0" smtClean="0">
                <a:ln w="1016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Common Type System</a:t>
            </a:r>
            <a:endParaRPr lang="en-US" sz="2400" b="1" dirty="0">
              <a:ln w="1016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4" y="946478"/>
            <a:ext cx="1539195" cy="1209424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  <p:pic>
        <p:nvPicPr>
          <p:cNvPr id="1026" name="Picture 2" descr="http://vector.us/files/images/1/5/159502/block_diagram_visio_hierarchy_clip_ar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49" y="464924"/>
            <a:ext cx="1627490" cy="1256039"/>
          </a:xfrm>
          <a:prstGeom prst="roundRect">
            <a:avLst>
              <a:gd name="adj" fmla="val 595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1-news.softpedia-static.com/images/news2/Download-Microsoft-NET-Framework-4-5-Final-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r="-3248"/>
          <a:stretch/>
        </p:blipFill>
        <p:spPr bwMode="auto">
          <a:xfrm>
            <a:off x="2416098" y="464923"/>
            <a:ext cx="4154589" cy="1256039"/>
          </a:xfrm>
          <a:prstGeom prst="roundRect">
            <a:avLst>
              <a:gd name="adj" fmla="val 5959"/>
            </a:avLst>
          </a:prstGeom>
          <a:solidFill>
            <a:srgbClr val="FFFFFF"/>
          </a:solidFill>
          <a:effectLst>
            <a:softEdge rad="31750"/>
          </a:effectLst>
        </p:spPr>
      </p:pic>
      <p:pic>
        <p:nvPicPr>
          <p:cNvPr id="1032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469" y="4760498"/>
            <a:ext cx="1188682" cy="113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47" y="4984074"/>
            <a:ext cx="899141" cy="86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8" cstate="screen">
            <a:duotone>
              <a:prstClr val="black"/>
              <a:schemeClr val="accent3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25" y="4613102"/>
            <a:ext cx="1070910" cy="102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9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58" y="5016779"/>
            <a:ext cx="742547" cy="71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10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525" y="4591644"/>
            <a:ext cx="605711" cy="58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6"/>
          <p:cNvSpPr>
            <a:spLocks noGrp="1"/>
          </p:cNvSpPr>
          <p:nvPr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6" name="Text Placeholder 7"/>
          <p:cNvSpPr>
            <a:spLocks noGrp="1"/>
          </p:cNvSpPr>
          <p:nvPr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11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/>
        </p:nvSpPr>
        <p:spPr>
          <a:xfrm>
            <a:off x="429087" y="5352025"/>
            <a:ext cx="437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Object-Oriented Programming</a:t>
            </a:r>
            <a:endParaRPr lang="en-US" dirty="0"/>
          </a:p>
        </p:txBody>
      </p:sp>
      <p:pic>
        <p:nvPicPr>
          <p:cNvPr id="22" name="Picture 4" descr="gnome,mime,text,csharp,file,docume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6022">
            <a:off x="2559266" y="3952524"/>
            <a:ext cx="1127826" cy="112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0"/>
            <a:ext cx="8229600" cy="1752600"/>
          </a:xfrm>
        </p:spPr>
        <p:txBody>
          <a:bodyPr/>
          <a:lstStyle/>
          <a:p>
            <a:r>
              <a:rPr lang="en-US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Virtual Methods in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4519" name="Picture 7" descr="C:\Users\Peter\Pictures\Kartinki Telerik\Untitled.jpg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581400"/>
            <a:ext cx="3735388" cy="2374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  <p:pic>
        <p:nvPicPr>
          <p:cNvPr id="4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4989718" y="3670640"/>
            <a:ext cx="23622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System.Object's Virtual Methods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763000" cy="5181600"/>
          </a:xfrm>
        </p:spPr>
        <p:txBody>
          <a:bodyPr/>
          <a:lstStyle/>
          <a:p>
            <a:r>
              <a:rPr lang="en-US" sz="3000" dirty="0" smtClean="0"/>
              <a:t>By default the operator</a:t>
            </a:r>
            <a:r>
              <a:rPr lang="bg-BG" sz="3000" dirty="0" smtClean="0"/>
              <a:t> </a:t>
            </a:r>
            <a:r>
              <a:rPr lang="bg-BG" sz="30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bg-BG" sz="3000" dirty="0" smtClean="0"/>
              <a:t> </a:t>
            </a:r>
            <a:r>
              <a:rPr lang="en-US" sz="3000" dirty="0" smtClean="0"/>
              <a:t>calls the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Reference</a:t>
            </a:r>
            <a:r>
              <a:rPr lang="en-US" sz="3000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000" dirty="0" smtClean="0"/>
              <a:t> method</a:t>
            </a:r>
          </a:p>
          <a:p>
            <a:pPr lvl="1"/>
            <a:r>
              <a:rPr lang="en-US" sz="2800" dirty="0" smtClean="0"/>
              <a:t>Compares the addresses for reference types</a:t>
            </a:r>
          </a:p>
          <a:p>
            <a:pPr lvl="1"/>
            <a:r>
              <a:rPr lang="en-US" sz="2800" dirty="0" smtClean="0"/>
              <a:t>Or the binary representation for value types</a:t>
            </a:r>
            <a:endParaRPr lang="bg-BG" sz="2800" dirty="0" smtClean="0"/>
          </a:p>
          <a:p>
            <a:r>
              <a:rPr lang="en-US" sz="3000" dirty="0" smtClean="0"/>
              <a:t>The methods </a:t>
            </a:r>
            <a:r>
              <a:rPr lang="en-US" sz="30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000" dirty="0" smtClean="0"/>
              <a:t>, </a:t>
            </a:r>
            <a:r>
              <a:rPr lang="en-US" sz="3000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sz="30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dirty="0" smtClean="0"/>
              <a:t> should be defined at the same time</a:t>
            </a:r>
          </a:p>
          <a:p>
            <a:pPr lvl="1"/>
            <a:r>
              <a:rPr lang="en-US" dirty="0" smtClean="0"/>
              <a:t>The same applies for the operators </a:t>
            </a:r>
            <a:r>
              <a:rPr lang="en-US" dirty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dirty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endParaRPr lang="en-US" dirty="0" smtClean="0"/>
          </a:p>
          <a:p>
            <a:pPr lvl="1"/>
            <a:r>
              <a:rPr lang="en-US" dirty="0" smtClean="0"/>
              <a:t>You can o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verride 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/>
              <a:t> and use its implementation for </a:t>
            </a:r>
            <a:r>
              <a:rPr lang="en-US" dirty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327025" y="1219200"/>
            <a:ext cx="8435976" cy="541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{ get; set; }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param)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the cast is invalid, the result will be null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param as Student;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Check if we have valid not null Student object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(student == null)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reference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 Object.Equals(this.Name, student.Name))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value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(this.Age != student.Age)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true;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algn="r"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example continues</a:t>
            </a:r>
            <a:endParaRPr lang="bg-BG" sz="2000" b="1" i="1" noProof="1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407504" y="1524000"/>
            <a:ext cx="8283575" cy="480060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operator ==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Student.Equals(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bool operator !=(Student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  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!(Student.Equals(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override int GetHashCode()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ame.GetHashCode()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^ Age.GetHashCode()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0" y="2001359"/>
            <a:ext cx="5524500" cy="232631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Virtual Methods in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sz="5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350" y="4648200"/>
            <a:ext cx="4724400" cy="533400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01359"/>
            <a:ext cx="2400300" cy="3332641"/>
          </a:xfrm>
          <a:prstGeom prst="roundRect">
            <a:avLst>
              <a:gd name="adj" fmla="val 9245"/>
            </a:avLst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57517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More About System.Object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 has some other methods, which are inherited by all .NET types: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GetType()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type's metadata as a </a:t>
            </a:r>
            <a:r>
              <a:rPr lang="en-US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endParaRPr lang="en-US" noProof="1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Copies the binary representation of the variable into a new variable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clone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ReferenceEquals()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Compares if two object have the same reference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229600" cy="685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</a:t>
            </a:r>
            <a:endParaRPr lang="en-US" dirty="0"/>
          </a:p>
        </p:txBody>
      </p:sp>
      <p:pic>
        <p:nvPicPr>
          <p:cNvPr id="71682" name="Picture 2" descr="C:\Users\Peter\Pictures\Kartinki Telerik\Untitled4.jpg"/>
          <p:cNvPicPr>
            <a:picLocks noChangeAspect="1" noChangeArrowheads="1"/>
          </p:cNvPicPr>
          <p:nvPr/>
        </p:nvPicPr>
        <p:blipFill>
          <a:blip r:embed="rId2" cstate="screen">
            <a:grayscl/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992" y="2529780"/>
            <a:ext cx="4421808" cy="3566220"/>
          </a:xfrm>
          <a:prstGeom prst="roundRect">
            <a:avLst>
              <a:gd name="adj" fmla="val 7377"/>
            </a:avLst>
          </a:prstGeom>
          <a:noFill/>
          <a:effectLst>
            <a:softEdge rad="635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4" name="TextBox 3"/>
          <p:cNvSpPr txBox="1"/>
          <p:nvPr/>
        </p:nvSpPr>
        <p:spPr>
          <a:xfrm rot="21175401">
            <a:off x="2992274" y="400138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037014">
            <a:off x="4770460" y="291201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Operators in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Checks if an object an is instance of some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Polymorphic operation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IComparable&lt;int&gt;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Casts a reference type to another reference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value if it fails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2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if the types are incompatible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5" y="2490850"/>
            <a:ext cx="2451315" cy="19812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184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552313" y="914400"/>
            <a:ext cx="8058288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Base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Derived : Base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TestOperatorsIsAndAs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Object objBase = new Base();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Base)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Base");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objBase is Base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(! (objBase is Derived))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not Derived");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not Derived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System.Object)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System.Object");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System.Object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67200" y="6129340"/>
            <a:ext cx="4303644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 (2)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558801" y="1143000"/>
            <a:ext cx="80518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 b = objBase as Base;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Console.WriteLine("b = {0}", 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 = Base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Derived d = objBase as Derived;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(d ==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Console.WriteLine("d is null");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d is null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 = objBase as Object;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Console.WriteLine("o = {0}", o);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 = Base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Derived der = new Derived();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Base bas = der as Base;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Console.WriteLine("bas = {0}", bas);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bas = Derived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37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 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Hierarchy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Virtual Methods</a:t>
            </a:r>
            <a:b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System.Object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IComparable&lt;T&gt;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1202" name="Picture 2" descr="http://www.sandia.gov/materials/science/nmr_lab/images/book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33800"/>
            <a:ext cx="2621782" cy="236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1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800600"/>
            <a:ext cx="5715000" cy="9144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5638800"/>
            <a:ext cx="2362200" cy="609600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08" y="944566"/>
            <a:ext cx="4419983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1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54028"/>
            <a:ext cx="6096000" cy="685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44628"/>
            <a:ext cx="6248400" cy="410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programming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cloning</a:t>
            </a:r>
            <a:r>
              <a:rPr lang="en-US" dirty="0" smtClean="0"/>
              <a:t> an object means to create an identical copy of </a:t>
            </a:r>
            <a:r>
              <a:rPr lang="en-US" dirty="0"/>
              <a:t>certain object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Shallow cloning </a:t>
            </a:r>
            <a:r>
              <a:rPr lang="en-US" dirty="0" smtClean="0"/>
              <a:t>(shallow copy)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Uses the protected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  <a:r>
              <a:rPr lang="en-US" dirty="0" smtClean="0"/>
              <a:t> 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Copies the value types bit by bit (binary)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Copies only the addresses of the reference types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Deep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cloning </a:t>
            </a:r>
            <a:r>
              <a:rPr lang="en-US" dirty="0" smtClean="0"/>
              <a:t>(deep copy</a:t>
            </a:r>
            <a:r>
              <a:rPr lang="en-US" dirty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Recursively copies all member data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Implemented manually by the programmer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763000" cy="5638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which allow cloning implement the </a:t>
            </a: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Clone</a:t>
            </a: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method of 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endParaRPr lang="bg-BG" sz="2800" dirty="0" smtClean="0">
              <a:ln w="50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only method of the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an identical copy of the object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2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must be casted later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You decide whether to create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something between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514487" y="1143000"/>
            <a:ext cx="8096114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LinkedList&lt;T&gt;: ICloneable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LinkedList&lt;T&gt; NextNode { get; private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LinkedList(T value,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LinkedList&lt;T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nextNode 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this.Value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this.NextNode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nextNode;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ICloneable.Clone()  // Implicit implementation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this.Clone();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76800" y="5715000"/>
            <a:ext cx="3684922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6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Example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540991" y="1045488"/>
            <a:ext cx="8069610" cy="5432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LinkedList&lt;T&gt; Clone() // our method Clone()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first element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original = this;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valueOriginal 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result 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copy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original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rest of the elements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(original != null)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valueOriginal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copy.NextNode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original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copy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copy.NextNode;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9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0"/>
            <a:ext cx="2052019" cy="14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4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953000"/>
            <a:ext cx="7696200" cy="7620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and Shallow Object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5715000"/>
            <a:ext cx="3581400" cy="533400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42338" name="Picture 2" descr="http://www.jesusbewith.us/wp-content/uploads/2009/03/cloning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990600"/>
            <a:ext cx="4781550" cy="3581400"/>
          </a:xfrm>
          <a:prstGeom prst="roundRect">
            <a:avLst>
              <a:gd name="adj" fmla="val 4256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2523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69054"/>
            <a:ext cx="7924800" cy="1447802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Interface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endParaRPr lang="en-US" dirty="0"/>
          </a:p>
        </p:txBody>
      </p:sp>
      <p:pic>
        <p:nvPicPr>
          <p:cNvPr id="4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51" y="3150254"/>
            <a:ext cx="4567050" cy="29457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8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The </a:t>
            </a:r>
            <a:r>
              <a:rPr lang="en-US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System.IComparable&lt;T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interface</a:t>
            </a:r>
            <a:endParaRPr lang="bg-BG" dirty="0" smtClean="0"/>
          </a:p>
          <a:p>
            <a:pPr lvl="1">
              <a:lnSpc>
                <a:spcPct val="95000"/>
              </a:lnSpc>
            </a:pPr>
            <a:r>
              <a:rPr lang="en-US" dirty="0" smtClean="0"/>
              <a:t>Implemented by the types, which can be compared (ordered in increasing order)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The </a:t>
            </a:r>
            <a:r>
              <a:rPr lang="en-US" sz="2800" noProof="1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CompareTo(T)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method defines the comparison. It returns: </a:t>
            </a:r>
            <a:endParaRPr lang="bg-BG" dirty="0" smtClean="0"/>
          </a:p>
          <a:p>
            <a:pPr lvl="1">
              <a:lnSpc>
                <a:spcPct val="95000"/>
              </a:lnSpc>
            </a:pPr>
            <a:r>
              <a:rPr lang="en-US" dirty="0" smtClean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 0 </a:t>
            </a:r>
            <a:r>
              <a:rPr lang="en-US" dirty="0" smtClean="0"/>
              <a:t>– if the passed object is</a:t>
            </a:r>
            <a:br>
              <a:rPr lang="en-US" dirty="0" smtClean="0"/>
            </a:br>
            <a:r>
              <a:rPr lang="en-US" dirty="0" smtClean="0"/>
              <a:t>bigger than 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instance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= 0</a:t>
            </a:r>
            <a:r>
              <a:rPr lang="en-US" dirty="0" smtClean="0"/>
              <a:t> – if the passed object is</a:t>
            </a:r>
            <a:br>
              <a:rPr lang="en-US" dirty="0" smtClean="0"/>
            </a:br>
            <a:r>
              <a:rPr lang="en-US" dirty="0" smtClean="0"/>
              <a:t>equal to 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instance</a:t>
            </a:r>
            <a:endParaRPr lang="bg-BG" dirty="0" smtClean="0"/>
          </a:p>
          <a:p>
            <a:pPr lvl="1">
              <a:lnSpc>
                <a:spcPct val="95000"/>
              </a:lnSpc>
            </a:pPr>
            <a:r>
              <a:rPr lang="en-US" dirty="0" smtClean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0 </a:t>
            </a:r>
            <a:r>
              <a:rPr lang="en-US" dirty="0" smtClean="0"/>
              <a:t>– if the passed object is</a:t>
            </a:r>
            <a:br>
              <a:rPr lang="en-US" dirty="0" smtClean="0"/>
            </a:br>
            <a:r>
              <a:rPr lang="en-US" dirty="0" smtClean="0"/>
              <a:t>smaller than the </a:t>
            </a: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instance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519" y="5181600"/>
            <a:ext cx="1874481" cy="12954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4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609601" y="952411"/>
            <a:ext cx="7931150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: IComparable&lt;Point&gt;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CompareTo(Point otherPoint)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(this.X != otherPoint.X)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(this.X - otherPoint.X);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(this.Y != otherPoint.Y)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(this.Y - otherPoint);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2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and Reference Types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solidFill>
                  <a:srgbClr val="EBFFD2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Boxing and Unboxing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Parameters</a:t>
            </a:r>
          </a:p>
          <a:p>
            <a:pPr lvl="1"/>
            <a:r>
              <a:rPr lang="en-US" dirty="0" smtClean="0">
                <a:solidFill>
                  <a:srgbClr val="EBFFD2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Input, Output and Reference Passing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75778" name="Picture 2" descr="http://www.utoledo.edu/utlc/career/images/stack_book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83" y="4433570"/>
            <a:ext cx="2313318" cy="2043430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15" y="4498130"/>
            <a:ext cx="2033560" cy="1597870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2746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98054"/>
            <a:ext cx="7543800" cy="914400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IComparable&lt;T&gt;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0" y="5512454"/>
            <a:ext cx="3124200" cy="583546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020604"/>
            <a:ext cx="4338450" cy="29457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9" y="1647361"/>
            <a:ext cx="2895851" cy="2645893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6171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114800"/>
            <a:ext cx="6705600" cy="1600198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  <a:endParaRPr lang="en-US" dirty="0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8231" y="2209800"/>
            <a:ext cx="8551338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3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IEnumerable&lt;T&gt;</a:t>
            </a:r>
            <a:endParaRPr lang="en-US" noProof="1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The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3000" dirty="0" smtClean="0"/>
              <a:t> interface provides collection classes with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 smtClean="0"/>
              <a:t> traversal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It consists of 4 interfaces: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2800" dirty="0" smtClean="0"/>
              <a:t>,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2800" dirty="0" smtClean="0"/>
              <a:t>,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2800" dirty="0" smtClean="0"/>
              <a:t>,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32</a:t>
            </a:fld>
            <a:endParaRPr lang="en-US" sz="11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44552" y="3143577"/>
            <a:ext cx="7461248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IEnumerator&lt;T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GetEnumerator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Non-generic version (compatible with .NET 1.1)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IEnumerable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938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IEnumerator&lt;T&gt;</a:t>
            </a:r>
            <a:endParaRPr lang="en-US" noProof="1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The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3000" dirty="0" smtClean="0"/>
              <a:t> interface provides sequential read-only, forward-only iterator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33</a:t>
            </a:fld>
            <a:endParaRPr lang="en-US" sz="11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0752" y="2209800"/>
            <a:ext cx="7308848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Reset();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466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Return in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construct in C# simplifies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 implementations</a:t>
            </a:r>
            <a:endParaRPr lang="en-US" b="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When a yield return statement is </a:t>
            </a:r>
            <a:r>
              <a:rPr lang="en-US" dirty="0" smtClean="0"/>
              <a:t>reached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expression </a:t>
            </a:r>
            <a:r>
              <a:rPr lang="en-US" dirty="0"/>
              <a:t>is returned, and the current location in code is </a:t>
            </a:r>
            <a:r>
              <a:rPr lang="en-US" dirty="0" smtClean="0"/>
              <a:t>retained (for later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0752" y="3810000"/>
            <a:ext cx="7308848" cy="2600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IEnumerator&lt;int&gt;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i=100; i&lt;200; i++)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yield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77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705600" cy="1600198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endParaRPr lang="en-US" dirty="0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8231" y="1981200"/>
            <a:ext cx="8551338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783775" y="5486400"/>
            <a:ext cx="3581400" cy="533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://www.phoenix-graphics.com/images/Variable-0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715" y="1219199"/>
            <a:ext cx="4598670" cy="2590802"/>
          </a:xfrm>
          <a:prstGeom prst="roundRect">
            <a:avLst>
              <a:gd name="adj" fmla="val 29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48260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83952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Types</a:t>
            </a:r>
            <a:endParaRPr lang="bg-BG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Store their values in the stack</a:t>
            </a:r>
          </a:p>
          <a:p>
            <a:pPr>
              <a:lnSpc>
                <a:spcPct val="100000"/>
              </a:lnSpc>
            </a:pPr>
            <a:r>
              <a:rPr lang="en-US" dirty="0"/>
              <a:t>Can not hold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Destroyed when the given variable </a:t>
            </a:r>
            <a:br>
              <a:rPr lang="en-US" dirty="0"/>
            </a:br>
            <a:r>
              <a:rPr lang="en-US" dirty="0"/>
              <a:t>goes out of scope</a:t>
            </a:r>
          </a:p>
          <a:p>
            <a:pPr>
              <a:lnSpc>
                <a:spcPct val="100000"/>
              </a:lnSpc>
            </a:pPr>
            <a:r>
              <a:rPr lang="en-US" dirty="0"/>
              <a:t>When a method is called they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Passed by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Stored in the stack (copied)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37</a:t>
            </a:fld>
            <a:endParaRPr lang="en-US" sz="1100" dirty="0"/>
          </a:p>
        </p:txBody>
      </p:sp>
      <p:pic>
        <p:nvPicPr>
          <p:cNvPr id="5" name="Picture 2" descr="http://designshrine.net/wp-content/plugins/wp-o-matic/cache/87798_wall-abstra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28" y="4419600"/>
            <a:ext cx="2203712" cy="1752600"/>
          </a:xfrm>
          <a:prstGeom prst="roundRect">
            <a:avLst>
              <a:gd name="adj" fmla="val 47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0989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Types (2)</a:t>
            </a:r>
            <a:endParaRPr lang="bg-BG"/>
          </a:p>
        </p:txBody>
      </p:sp>
      <p:sp>
        <p:nvSpPr>
          <p:cNvPr id="472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Inherit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System.ValueType</a:t>
            </a:r>
          </a:p>
          <a:p>
            <a:pPr>
              <a:lnSpc>
                <a:spcPct val="100000"/>
              </a:lnSpc>
            </a:pPr>
            <a:r>
              <a:rPr lang="en-US" dirty="0"/>
              <a:t>Value types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Primitive types </a:t>
            </a: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char</a:t>
            </a: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Others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Enumerations (enumerable types)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38</a:t>
            </a:fld>
            <a:endParaRPr lang="en-US" sz="1100" dirty="0"/>
          </a:p>
        </p:txBody>
      </p:sp>
      <p:pic>
        <p:nvPicPr>
          <p:cNvPr id="59394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360" y="2133600"/>
            <a:ext cx="2868974" cy="1905000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8941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://www.8gr.org/image/address-label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1143000"/>
            <a:ext cx="3552825" cy="2667000"/>
          </a:xfrm>
          <a:prstGeom prst="roundRect">
            <a:avLst>
              <a:gd name="adj" fmla="val 46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7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9274" y="4826000"/>
            <a:ext cx="8061326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9480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71624"/>
            <a:ext cx="8229600" cy="1752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0180" name="Picture 4" descr="http://www.betterphoto.com/uploads/processed/0027/0604161922011flrspec8_thumbnail1_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38" y="3629024"/>
            <a:ext cx="4563116" cy="2162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343400"/>
            <a:ext cx="1842568" cy="1447800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  <p:pic>
        <p:nvPicPr>
          <p:cNvPr id="5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158619"/>
            <a:ext cx="899141" cy="8611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58" y="5080001"/>
            <a:ext cx="742547" cy="7111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46" y="4765012"/>
            <a:ext cx="605711" cy="5801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8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Types</a:t>
            </a:r>
            <a:endParaRPr lang="bg-BG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Implemented as type-safe pointers </a:t>
            </a:r>
            <a:br>
              <a:rPr lang="en-US" dirty="0"/>
            </a:br>
            <a:r>
              <a:rPr lang="en-US" dirty="0"/>
              <a:t>to 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Stored in the dynamic memory</a:t>
            </a:r>
            <a:r>
              <a:rPr lang="ru-RU" dirty="0"/>
              <a:t> 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a method is called they are </a:t>
            </a:r>
            <a:br>
              <a:rPr lang="en-US" dirty="0"/>
            </a:br>
            <a:r>
              <a:rPr lang="en-US" dirty="0"/>
              <a:t>passed by reference (by their address)</a:t>
            </a:r>
          </a:p>
          <a:p>
            <a:pPr>
              <a:lnSpc>
                <a:spcPct val="100000"/>
              </a:lnSpc>
            </a:pPr>
            <a:r>
              <a:rPr lang="en-US" dirty="0"/>
              <a:t>Automatically destroyed by the CLR Garbage Collector, when they are out </a:t>
            </a:r>
            <a:br>
              <a:rPr lang="en-US" dirty="0"/>
            </a:br>
            <a:r>
              <a:rPr lang="en-US" dirty="0"/>
              <a:t>of scope or they are not in use</a:t>
            </a:r>
          </a:p>
          <a:p>
            <a:pPr>
              <a:lnSpc>
                <a:spcPct val="100000"/>
              </a:lnSpc>
            </a:pPr>
            <a:r>
              <a:rPr lang="en-US" dirty="0"/>
              <a:t>Can hold</a:t>
            </a:r>
            <a:r>
              <a:rPr lang="ru-RU" dirty="0"/>
              <a:t> </a:t>
            </a:r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null</a:t>
            </a:r>
            <a:r>
              <a:rPr lang="en-US" dirty="0"/>
              <a:t> value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40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29708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Types (2)</a:t>
            </a:r>
            <a:endParaRPr lang="bg-BG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It is possible for many variables to </a:t>
            </a:r>
            <a:r>
              <a:rPr lang="en-US" dirty="0" smtClean="0"/>
              <a:t>point </a:t>
            </a:r>
            <a:r>
              <a:rPr lang="en-US" dirty="0"/>
              <a:t>to one and the same reference </a:t>
            </a:r>
            <a:r>
              <a:rPr lang="en-US" dirty="0" smtClean="0"/>
              <a:t>type </a:t>
            </a:r>
            <a:r>
              <a:rPr lang="en-US" dirty="0"/>
              <a:t>object</a:t>
            </a:r>
          </a:p>
          <a:p>
            <a:pPr>
              <a:lnSpc>
                <a:spcPct val="100000"/>
              </a:lnSpc>
            </a:pPr>
            <a:r>
              <a:rPr lang="en-US" dirty="0"/>
              <a:t>Referent objects are</a:t>
            </a:r>
            <a:r>
              <a:rPr lang="ru-RU" dirty="0"/>
              <a:t>:</a:t>
            </a:r>
          </a:p>
          <a:p>
            <a:pPr lvl="1">
              <a:lnSpc>
                <a:spcPct val="100000"/>
              </a:lnSpc>
            </a:pPr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System.Object</a:t>
            </a:r>
            <a:r>
              <a:rPr lang="ru-RU" dirty="0"/>
              <a:t>, </a:t>
            </a:r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System.String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Classes </a:t>
            </a:r>
            <a:r>
              <a:rPr lang="en-US" dirty="0"/>
              <a:t>and interfaces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en-US" dirty="0"/>
              <a:t>Arrays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Delegates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Pointers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41</a:t>
            </a:fld>
            <a:endParaRPr lang="en-US" sz="1100" dirty="0"/>
          </a:p>
        </p:txBody>
      </p:sp>
      <p:pic>
        <p:nvPicPr>
          <p:cNvPr id="55298" name="Picture 2" descr="http://biblioragazzi.files.wordpress.com/2008/04/referen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01795"/>
            <a:ext cx="3668284" cy="2616710"/>
          </a:xfrm>
          <a:prstGeom prst="roundRect">
            <a:avLst>
              <a:gd name="adj" fmla="val 600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06749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2192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vs. Reference Types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057400"/>
            <a:ext cx="8229600" cy="569120"/>
          </a:xfrm>
        </p:spPr>
        <p:txBody>
          <a:bodyPr/>
          <a:lstStyle/>
          <a:p>
            <a:r>
              <a:rPr dirty="0" smtClean="0"/>
              <a:t>Assigning, Memory Location and Values</a:t>
            </a:r>
            <a:endParaRPr lang="bg-BG" dirty="0"/>
          </a:p>
        </p:txBody>
      </p:sp>
      <p:pic>
        <p:nvPicPr>
          <p:cNvPr id="54274" name="Picture 2" descr="http://static.howstuffworks.com/gif/fight-quest-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52750"/>
            <a:ext cx="45720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5253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assigning value types, their </a:t>
            </a:r>
            <a:br>
              <a:rPr lang="en-US" dirty="0"/>
            </a:br>
            <a:r>
              <a:rPr lang="en-US" dirty="0"/>
              <a:t>value is copied to the variable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assigning referent type, only the reference (address) is copied and the objects stays the same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36448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Location</a:t>
            </a:r>
            <a:endParaRPr lang="bg-BG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The memory location for value </a:t>
            </a:r>
            <a:br>
              <a:rPr lang="en-US" sz="3600" dirty="0"/>
            </a:br>
            <a:r>
              <a:rPr lang="en-US" sz="3600" dirty="0"/>
              <a:t>types is the program execution stack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The memory location for reference types is the dynamic memory 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Also called 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managed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heap</a:t>
            </a:r>
            <a:endParaRPr lang="bg-BG" sz="34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44</a:t>
            </a:fld>
            <a:endParaRPr lang="en-US" sz="1100" dirty="0"/>
          </a:p>
        </p:txBody>
      </p:sp>
      <p:pic>
        <p:nvPicPr>
          <p:cNvPr id="51202" name="Picture 2" descr="http://graphics.idav.ucdavis.edu/~shengyin/images_used/proj_memViz_smal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648200"/>
            <a:ext cx="1704976" cy="1723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5998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</a:t>
            </a:r>
            <a:endParaRPr lang="bg-BG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Value types can not take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/>
              <a:t> as a value, because they are not pointers</a:t>
            </a:r>
          </a:p>
          <a:p>
            <a:pPr>
              <a:lnSpc>
                <a:spcPct val="100000"/>
              </a:lnSpc>
            </a:pPr>
            <a:r>
              <a:rPr lang="en-US" dirty="0"/>
              <a:t>Value types inherit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System.ValueType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Reference types inherit</a:t>
            </a:r>
            <a:r>
              <a:rPr lang="bg-BG" dirty="0"/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System.Object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Value type variables can be stored </a:t>
            </a:r>
            <a:br>
              <a:rPr lang="en-US" dirty="0"/>
            </a:br>
            <a:r>
              <a:rPr lang="en-US" dirty="0"/>
              <a:t>in reference types with the boxing technique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91374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and Reference Types - Example</a:t>
            </a:r>
            <a:r>
              <a:rPr lang="ru-RU" dirty="0"/>
              <a:t>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46</a:t>
            </a:fld>
            <a:endParaRPr lang="en-US" sz="1100" dirty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250825" y="1066800"/>
            <a:ext cx="864235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RefClass { public int value; }  // Reference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ValStruct { public int value; }  // Value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TestValueAndReferenceTypes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RefClass refExample = new RefClass();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refExample.value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RefClass refExample2 = refExample;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refExample2.value 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Console.WriteLine(refExample.value); // Prints 200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ValStruct valExample = new ValStruct();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valExample.value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ValStruct valExample2 = valExample;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valExample2.value 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Console.WriteLine(valExample.value); // Prints 100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6917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Types, Variables and Memory</a:t>
            </a:r>
            <a:endParaRPr lang="bg-BG" sz="3600" dirty="0"/>
          </a:p>
        </p:txBody>
      </p:sp>
      <p:sp>
        <p:nvSpPr>
          <p:cNvPr id="4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algn="r">
                <a:defRPr/>
              </a:pPr>
              <a:t>47</a:t>
            </a:fld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320674" y="1136650"/>
            <a:ext cx="4756150" cy="5202238"/>
            <a:chOff x="202" y="718"/>
            <a:chExt cx="2996" cy="3277"/>
          </a:xfrm>
        </p:grpSpPr>
        <p:sp>
          <p:nvSpPr>
            <p:cNvPr id="438277" name="Rectangle 5"/>
            <p:cNvSpPr>
              <a:spLocks noChangeArrowheads="1"/>
            </p:cNvSpPr>
            <p:nvPr/>
          </p:nvSpPr>
          <p:spPr bwMode="auto">
            <a:xfrm>
              <a:off x="204" y="718"/>
              <a:ext cx="2991" cy="60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Stack for program execution</a:t>
              </a:r>
              <a:endParaRPr lang="bg-BG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78" name="Rectangle 6"/>
            <p:cNvSpPr>
              <a:spLocks noChangeArrowheads="1"/>
            </p:cNvSpPr>
            <p:nvPr/>
          </p:nvSpPr>
          <p:spPr bwMode="auto">
            <a:xfrm>
              <a:off x="204" y="3573"/>
              <a:ext cx="920" cy="42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end of stack</a:t>
              </a: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79" name="Rectangle 7"/>
            <p:cNvSpPr>
              <a:spLocks noChangeArrowheads="1"/>
            </p:cNvSpPr>
            <p:nvPr/>
          </p:nvSpPr>
          <p:spPr bwMode="auto">
            <a:xfrm>
              <a:off x="204" y="2991"/>
              <a:ext cx="920" cy="58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free stack memory</a:t>
              </a: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0" name="Rectangle 8"/>
            <p:cNvSpPr>
              <a:spLocks noChangeArrowheads="1"/>
            </p:cNvSpPr>
            <p:nvPr/>
          </p:nvSpPr>
          <p:spPr bwMode="auto">
            <a:xfrm>
              <a:off x="204" y="2751"/>
              <a:ext cx="920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struct2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1" name="Rectangle 9"/>
            <p:cNvSpPr>
              <a:spLocks noChangeArrowheads="1"/>
            </p:cNvSpPr>
            <p:nvPr/>
          </p:nvSpPr>
          <p:spPr bwMode="auto">
            <a:xfrm>
              <a:off x="204" y="2510"/>
              <a:ext cx="920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struct1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2" name="Rectangle 10"/>
            <p:cNvSpPr>
              <a:spLocks noChangeArrowheads="1"/>
            </p:cNvSpPr>
            <p:nvPr/>
          </p:nvSpPr>
          <p:spPr bwMode="auto">
            <a:xfrm>
              <a:off x="204" y="2269"/>
              <a:ext cx="920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class2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3" name="Rectangle 11"/>
            <p:cNvSpPr>
              <a:spLocks noChangeArrowheads="1"/>
            </p:cNvSpPr>
            <p:nvPr/>
          </p:nvSpPr>
          <p:spPr bwMode="auto">
            <a:xfrm>
              <a:off x="204" y="2038"/>
              <a:ext cx="920" cy="2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class1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4" name="Rectangle 12"/>
            <p:cNvSpPr>
              <a:spLocks noChangeArrowheads="1"/>
            </p:cNvSpPr>
            <p:nvPr/>
          </p:nvSpPr>
          <p:spPr bwMode="auto">
            <a:xfrm>
              <a:off x="202" y="1615"/>
              <a:ext cx="920" cy="42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stack beginning</a:t>
              </a: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5" name="Rectangle 13"/>
            <p:cNvSpPr>
              <a:spLocks noChangeArrowheads="1"/>
            </p:cNvSpPr>
            <p:nvPr/>
          </p:nvSpPr>
          <p:spPr bwMode="auto">
            <a:xfrm>
              <a:off x="202" y="1317"/>
              <a:ext cx="920" cy="2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5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Variable</a:t>
              </a:r>
              <a:endPara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6" name="Rectangle 14"/>
            <p:cNvSpPr>
              <a:spLocks noChangeArrowheads="1"/>
            </p:cNvSpPr>
            <p:nvPr/>
          </p:nvSpPr>
          <p:spPr bwMode="auto">
            <a:xfrm>
              <a:off x="2157" y="3572"/>
              <a:ext cx="1038" cy="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 eaLnBrk="0" hangingPunct="0">
                <a:lnSpc>
                  <a:spcPct val="250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...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7" name="Rectangle 15"/>
            <p:cNvSpPr>
              <a:spLocks noChangeArrowheads="1"/>
            </p:cNvSpPr>
            <p:nvPr/>
          </p:nvSpPr>
          <p:spPr bwMode="auto">
            <a:xfrm>
              <a:off x="1125" y="3572"/>
              <a:ext cx="1033" cy="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x00000000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8" name="Rectangle 16"/>
            <p:cNvSpPr>
              <a:spLocks noChangeArrowheads="1"/>
            </p:cNvSpPr>
            <p:nvPr/>
          </p:nvSpPr>
          <p:spPr bwMode="auto">
            <a:xfrm>
              <a:off x="2157" y="2991"/>
              <a:ext cx="1038" cy="58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...</a:t>
              </a:r>
            </a:p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89" name="Rectangle 17"/>
            <p:cNvSpPr>
              <a:spLocks noChangeArrowheads="1"/>
            </p:cNvSpPr>
            <p:nvPr/>
          </p:nvSpPr>
          <p:spPr bwMode="auto">
            <a:xfrm>
              <a:off x="1124" y="2989"/>
              <a:ext cx="1033" cy="58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...</a:t>
              </a:r>
            </a:p>
            <a:p>
              <a:pPr algn="ctr" ea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</a:t>
              </a:r>
              <a:endPara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0" name="Rectangle 18"/>
            <p:cNvSpPr>
              <a:spLocks noChangeArrowheads="1"/>
            </p:cNvSpPr>
            <p:nvPr/>
          </p:nvSpPr>
          <p:spPr bwMode="auto">
            <a:xfrm>
              <a:off x="2157" y="2751"/>
              <a:ext cx="1038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1" name="Rectangle 19"/>
            <p:cNvSpPr>
              <a:spLocks noChangeArrowheads="1"/>
            </p:cNvSpPr>
            <p:nvPr/>
          </p:nvSpPr>
          <p:spPr bwMode="auto">
            <a:xfrm>
              <a:off x="1124" y="2751"/>
              <a:ext cx="1033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0x0012F674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2" name="Rectangle 20"/>
            <p:cNvSpPr>
              <a:spLocks noChangeArrowheads="1"/>
            </p:cNvSpPr>
            <p:nvPr/>
          </p:nvSpPr>
          <p:spPr bwMode="auto">
            <a:xfrm>
              <a:off x="2157" y="2508"/>
              <a:ext cx="1038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100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3" name="Rectangle 21"/>
            <p:cNvSpPr>
              <a:spLocks noChangeArrowheads="1"/>
            </p:cNvSpPr>
            <p:nvPr/>
          </p:nvSpPr>
          <p:spPr bwMode="auto">
            <a:xfrm>
              <a:off x="1124" y="2510"/>
              <a:ext cx="1033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x0012F678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4" name="Rectangle 22"/>
            <p:cNvSpPr>
              <a:spLocks noChangeArrowheads="1"/>
            </p:cNvSpPr>
            <p:nvPr/>
          </p:nvSpPr>
          <p:spPr bwMode="auto">
            <a:xfrm>
              <a:off x="2158" y="2269"/>
              <a:ext cx="1038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0x04A41A44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5" name="Rectangle 23"/>
            <p:cNvSpPr>
              <a:spLocks noChangeArrowheads="1"/>
            </p:cNvSpPr>
            <p:nvPr/>
          </p:nvSpPr>
          <p:spPr bwMode="auto">
            <a:xfrm>
              <a:off x="1123" y="2269"/>
              <a:ext cx="1033" cy="2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x0012F67C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6" name="Rectangle 24"/>
            <p:cNvSpPr>
              <a:spLocks noChangeArrowheads="1"/>
            </p:cNvSpPr>
            <p:nvPr/>
          </p:nvSpPr>
          <p:spPr bwMode="auto">
            <a:xfrm>
              <a:off x="2156" y="2038"/>
              <a:ext cx="1038" cy="2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0x04A41A44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7" name="Rectangle 25"/>
            <p:cNvSpPr>
              <a:spLocks noChangeArrowheads="1"/>
            </p:cNvSpPr>
            <p:nvPr/>
          </p:nvSpPr>
          <p:spPr bwMode="auto">
            <a:xfrm>
              <a:off x="1123" y="2038"/>
              <a:ext cx="1033" cy="2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x0012F680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8" name="Rectangle 26"/>
            <p:cNvSpPr>
              <a:spLocks noChangeArrowheads="1"/>
            </p:cNvSpPr>
            <p:nvPr/>
          </p:nvSpPr>
          <p:spPr bwMode="auto">
            <a:xfrm>
              <a:off x="2157" y="1615"/>
              <a:ext cx="1038" cy="4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 eaLnBrk="0" hangingPunct="0">
                <a:lnSpc>
                  <a:spcPct val="24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...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299" name="Rectangle 27"/>
            <p:cNvSpPr>
              <a:spLocks noChangeArrowheads="1"/>
            </p:cNvSpPr>
            <p:nvPr/>
          </p:nvSpPr>
          <p:spPr bwMode="auto">
            <a:xfrm>
              <a:off x="1124" y="1615"/>
              <a:ext cx="1033" cy="4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 eaLnBrk="0" hangingPunct="0">
                <a:lnSpc>
                  <a:spcPct val="24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...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300" name="Rectangle 28"/>
            <p:cNvSpPr>
              <a:spLocks noChangeArrowheads="1"/>
            </p:cNvSpPr>
            <p:nvPr/>
          </p:nvSpPr>
          <p:spPr bwMode="auto">
            <a:xfrm>
              <a:off x="2160" y="1317"/>
              <a:ext cx="1038" cy="2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5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Value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8301" name="Rectangle 29"/>
            <p:cNvSpPr>
              <a:spLocks noChangeArrowheads="1"/>
            </p:cNvSpPr>
            <p:nvPr/>
          </p:nvSpPr>
          <p:spPr bwMode="auto">
            <a:xfrm>
              <a:off x="1122" y="1317"/>
              <a:ext cx="1033" cy="2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5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8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Address</a:t>
              </a:r>
              <a:endPara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8" name="Rectangle 5"/>
          <p:cNvSpPr>
            <a:spLocks noChangeArrowheads="1"/>
          </p:cNvSpPr>
          <p:nvPr/>
        </p:nvSpPr>
        <p:spPr bwMode="auto">
          <a:xfrm>
            <a:off x="5662612" y="1066800"/>
            <a:ext cx="3300413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memory (managed heap)</a:t>
            </a:r>
            <a:endParaRPr lang="bg-BG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9" name="Rectangle 24"/>
          <p:cNvSpPr>
            <a:spLocks noChangeArrowheads="1"/>
          </p:cNvSpPr>
          <p:nvPr/>
        </p:nvSpPr>
        <p:spPr bwMode="auto">
          <a:xfrm>
            <a:off x="7304468" y="3548253"/>
            <a:ext cx="164782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Rectangle 25"/>
          <p:cNvSpPr>
            <a:spLocks noChangeArrowheads="1"/>
          </p:cNvSpPr>
          <p:nvPr/>
        </p:nvSpPr>
        <p:spPr bwMode="auto">
          <a:xfrm>
            <a:off x="5664581" y="3548253"/>
            <a:ext cx="163988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x04A41A44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1" name="Rectangle 26"/>
          <p:cNvSpPr>
            <a:spLocks noChangeArrowheads="1"/>
          </p:cNvSpPr>
          <p:nvPr/>
        </p:nvSpPr>
        <p:spPr bwMode="auto">
          <a:xfrm>
            <a:off x="7306056" y="2286765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2" name="Rectangle 27"/>
          <p:cNvSpPr>
            <a:spLocks noChangeArrowheads="1"/>
          </p:cNvSpPr>
          <p:nvPr/>
        </p:nvSpPr>
        <p:spPr bwMode="auto">
          <a:xfrm>
            <a:off x="5666168" y="2332546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Rectangle 28"/>
          <p:cNvSpPr>
            <a:spLocks noChangeArrowheads="1"/>
          </p:cNvSpPr>
          <p:nvPr/>
        </p:nvSpPr>
        <p:spPr bwMode="auto">
          <a:xfrm>
            <a:off x="7310818" y="1898841"/>
            <a:ext cx="1647825" cy="432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" name="Rectangle 29"/>
          <p:cNvSpPr>
            <a:spLocks noChangeArrowheads="1"/>
          </p:cNvSpPr>
          <p:nvPr/>
        </p:nvSpPr>
        <p:spPr bwMode="auto">
          <a:xfrm>
            <a:off x="5662993" y="1898841"/>
            <a:ext cx="1639888" cy="432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7303325" y="2890840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5663437" y="2936621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2" name="Rectangle 26"/>
          <p:cNvSpPr>
            <a:spLocks noChangeArrowheads="1"/>
          </p:cNvSpPr>
          <p:nvPr/>
        </p:nvSpPr>
        <p:spPr bwMode="auto">
          <a:xfrm>
            <a:off x="7305612" y="3911222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3" name="Rectangle 27"/>
          <p:cNvSpPr>
            <a:spLocks noChangeArrowheads="1"/>
          </p:cNvSpPr>
          <p:nvPr/>
        </p:nvSpPr>
        <p:spPr bwMode="auto">
          <a:xfrm>
            <a:off x="5665724" y="3957003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4" name="Rectangle 26"/>
          <p:cNvSpPr>
            <a:spLocks noChangeArrowheads="1"/>
          </p:cNvSpPr>
          <p:nvPr/>
        </p:nvSpPr>
        <p:spPr bwMode="auto">
          <a:xfrm>
            <a:off x="7310501" y="4517202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5" name="Rectangle 27"/>
          <p:cNvSpPr>
            <a:spLocks noChangeArrowheads="1"/>
          </p:cNvSpPr>
          <p:nvPr/>
        </p:nvSpPr>
        <p:spPr bwMode="auto">
          <a:xfrm>
            <a:off x="5670613" y="4562983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3" name="Rectangle 26"/>
          <p:cNvSpPr>
            <a:spLocks noChangeArrowheads="1"/>
          </p:cNvSpPr>
          <p:nvPr/>
        </p:nvSpPr>
        <p:spPr bwMode="auto">
          <a:xfrm>
            <a:off x="7309168" y="5120579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4" name="Rectangle 27"/>
          <p:cNvSpPr>
            <a:spLocks noChangeArrowheads="1"/>
          </p:cNvSpPr>
          <p:nvPr/>
        </p:nvSpPr>
        <p:spPr bwMode="auto">
          <a:xfrm>
            <a:off x="5669280" y="5166360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7306437" y="5726559"/>
            <a:ext cx="1647825" cy="69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5666549" y="5772340"/>
            <a:ext cx="1639888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4837814" y="3402419"/>
            <a:ext cx="925033" cy="265814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859079" y="3774558"/>
            <a:ext cx="893135" cy="1588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and Reference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600" y="2097879"/>
            <a:ext cx="7924800" cy="569120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743200"/>
            <a:ext cx="3657600" cy="33549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371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coachwithjeremy.com/blog/wp-content/uploads/2009/01/calrify-valu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71600"/>
            <a:ext cx="4076700" cy="2715084"/>
          </a:xfrm>
          <a:prstGeom prst="roundRect">
            <a:avLst>
              <a:gd name="adj" fmla="val 40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8888" y="48006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</a:t>
            </a:r>
            <a:endParaRPr lang="bg-BG" dirty="0"/>
          </a:p>
        </p:txBody>
      </p:sp>
      <p:pic>
        <p:nvPicPr>
          <p:cNvPr id="119810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84119"/>
            <a:ext cx="2209800" cy="2125731"/>
          </a:xfrm>
          <a:prstGeom prst="roundRect">
            <a:avLst>
              <a:gd name="adj" fmla="val 6511"/>
            </a:avLst>
          </a:prstGeom>
          <a:noFill/>
        </p:spPr>
      </p:pic>
      <p:pic>
        <p:nvPicPr>
          <p:cNvPr id="5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19400"/>
            <a:ext cx="2223902" cy="1650134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849436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blocks of .NET Framework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57200" y="2133600"/>
            <a:ext cx="7162800" cy="4267200"/>
            <a:chOff x="457200" y="1962150"/>
            <a:chExt cx="7605208" cy="4438650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57200" y="5832475"/>
              <a:ext cx="7594600" cy="568325"/>
            </a:xfrm>
            <a:prstGeom prst="rect">
              <a:avLst/>
            </a:prstGeom>
            <a:solidFill>
              <a:srgbClr val="80808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80808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Operating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(OS)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57200" y="5200650"/>
              <a:ext cx="7594600" cy="568325"/>
            </a:xfrm>
            <a:prstGeom prst="rect">
              <a:avLst/>
            </a:prstGeom>
            <a:solidFill>
              <a:schemeClr val="hlink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Common Language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Runtime (CLR)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57200" y="4632325"/>
              <a:ext cx="7594600" cy="504825"/>
            </a:xfrm>
            <a:prstGeom prst="rect">
              <a:avLst/>
            </a:prstGeom>
            <a:solidFill>
              <a:schemeClr val="accent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 Class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Library (BCL)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57200" y="4064000"/>
              <a:ext cx="7594600" cy="5048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6">
                  <a:lumMod val="60000"/>
                  <a:lumOff val="40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ADO.NET, EF, LINQ </a:t>
              </a: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XML (Data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467808" y="3495152"/>
              <a:ext cx="7594600" cy="504825"/>
            </a:xfrm>
            <a:prstGeom prst="rect">
              <a:avLst/>
            </a:prstGeom>
            <a:solidFill>
              <a:srgbClr val="FF99FF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FF69FF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WCF and WWF (Communication and Workflow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61944" y="2534714"/>
              <a:ext cx="3094056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</a:p>
            <a:p>
              <a:pPr algn="ctr">
                <a:lnSpc>
                  <a:spcPts val="2200"/>
                </a:lnSpc>
              </a:pPr>
              <a: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</a:t>
              </a: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Forms, MVC,</a:t>
              </a:r>
              <a:b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API, </a:t>
              </a:r>
              <a:r>
                <a:rPr lang="en-US" sz="1800" b="1" i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SignalR</a:t>
              </a:r>
              <a:endParaRPr lang="en-US" sz="1800" b="1" i="1" noProof="1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632200" y="2531016"/>
              <a:ext cx="14478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Windows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156200" y="2531016"/>
              <a:ext cx="13335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WPF / 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XAML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6565900" y="2531016"/>
              <a:ext cx="14859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WinJS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/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Win8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58283" y="1981200"/>
              <a:ext cx="64452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1147744" y="1981200"/>
              <a:ext cx="65087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C++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1849456" y="1981200"/>
              <a:ext cx="1106992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VB.NET</a:t>
              </a: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2998264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J#</a:t>
              </a: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3735947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F#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4471987" y="1981200"/>
              <a:ext cx="93291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PHP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5463110" y="1981200"/>
              <a:ext cx="785848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Perl</a:t>
              </a: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99200" y="1970088"/>
              <a:ext cx="91440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Delphi</a:t>
              </a: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7259637" y="1962150"/>
              <a:ext cx="79216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</p:txBody>
        </p:sp>
      </p:grp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7830498" y="2466754"/>
            <a:ext cx="345939" cy="2509284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8185204" y="3439633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7827334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8163385" y="5025486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1682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and Unboxing</a:t>
            </a:r>
            <a:endParaRPr lang="bg-BG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Value types can be </a:t>
            </a:r>
            <a:r>
              <a:rPr lang="en-US" dirty="0" smtClean="0"/>
              <a:t>stored in </a:t>
            </a:r>
            <a:r>
              <a:rPr lang="en-US" dirty="0"/>
              <a:t>reference types</a:t>
            </a:r>
          </a:p>
          <a:p>
            <a:pPr>
              <a:lnSpc>
                <a:spcPct val="100000"/>
              </a:lnSpc>
            </a:pPr>
            <a:r>
              <a:rPr lang="en-US" dirty="0"/>
              <a:t>If needed CLR boxes and </a:t>
            </a:r>
            <a:r>
              <a:rPr lang="en-US" dirty="0" smtClean="0"/>
              <a:t>unboxes value </a:t>
            </a:r>
            <a:r>
              <a:rPr lang="en-US" dirty="0"/>
              <a:t>types</a:t>
            </a:r>
          </a:p>
          <a:p>
            <a:pPr>
              <a:lnSpc>
                <a:spcPct val="100000"/>
              </a:lnSpc>
            </a:pPr>
            <a:r>
              <a:rPr lang="en-US" dirty="0"/>
              <a:t>Boxing is operation, that converts a value type to a reference one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Unboxing is the opposite </a:t>
            </a:r>
            <a:r>
              <a:rPr lang="en-US" dirty="0" smtClean="0"/>
              <a:t>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Converts </a:t>
            </a:r>
            <a:r>
              <a:rPr lang="en-US" dirty="0"/>
              <a:t>boxed value to </a:t>
            </a:r>
            <a:r>
              <a:rPr lang="en-US" dirty="0" smtClean="0"/>
              <a:t>ordinary value </a:t>
            </a:r>
            <a:r>
              <a:rPr lang="en-US" dirty="0"/>
              <a:t>type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50</a:t>
            </a:fld>
            <a:endParaRPr lang="en-US" sz="1100" dirty="0"/>
          </a:p>
        </p:txBody>
      </p:sp>
      <p:pic>
        <p:nvPicPr>
          <p:cNvPr id="5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877175"/>
            <a:ext cx="1717486" cy="1648786"/>
          </a:xfrm>
          <a:prstGeom prst="roundRect">
            <a:avLst>
              <a:gd name="adj" fmla="val 6511"/>
            </a:avLst>
          </a:prstGeom>
          <a:noFill/>
        </p:spPr>
      </p:pic>
      <p:pic>
        <p:nvPicPr>
          <p:cNvPr id="117762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69" y="4876801"/>
            <a:ext cx="2223902" cy="1650134"/>
          </a:xfrm>
          <a:prstGeom prst="roundRect">
            <a:avLst>
              <a:gd name="adj" fmla="val 6511"/>
            </a:avLst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>
            <a:off x="4114800" y="5702300"/>
            <a:ext cx="1140574" cy="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456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Boxing</a:t>
            </a:r>
            <a:endParaRPr lang="bg-BG" sz="320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>
              <a:lnSpc>
                <a:spcPct val="86000"/>
              </a:lnSpc>
              <a:spcBef>
                <a:spcPct val="30000"/>
              </a:spcBef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Allocates dynamic memory for the creation of the object</a:t>
            </a:r>
          </a:p>
          <a:p>
            <a:pPr marL="444500" indent="-444500">
              <a:lnSpc>
                <a:spcPct val="86000"/>
              </a:lnSpc>
              <a:spcBef>
                <a:spcPct val="30000"/>
              </a:spcBef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Copies the contents of the variable from the stack to the allocated </a:t>
            </a:r>
            <a:r>
              <a:rPr lang="en-US" dirty="0" smtClean="0"/>
              <a:t>dynamic </a:t>
            </a:r>
            <a:r>
              <a:rPr lang="en-US" dirty="0"/>
              <a:t>memory</a:t>
            </a:r>
            <a:endParaRPr lang="bg-BG" dirty="0"/>
          </a:p>
          <a:p>
            <a:pPr marL="444500" indent="-444500">
              <a:lnSpc>
                <a:spcPct val="86000"/>
              </a:lnSpc>
              <a:spcBef>
                <a:spcPct val="30000"/>
              </a:spcBef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Returns a reference to the created object in the dynamic memory</a:t>
            </a:r>
            <a:endParaRPr lang="bg-BG" dirty="0"/>
          </a:p>
          <a:p>
            <a:pPr marL="444500" indent="-444500">
              <a:lnSpc>
                <a:spcPct val="86000"/>
              </a:lnSpc>
              <a:spcBef>
                <a:spcPct val="30000"/>
              </a:spcBef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The original type is memorized</a:t>
            </a:r>
            <a:endParaRPr lang="bg-BG" dirty="0"/>
          </a:p>
          <a:p>
            <a:pPr marL="444500" indent="-444500">
              <a:lnSpc>
                <a:spcPct val="86000"/>
              </a:lnSpc>
              <a:spcBef>
                <a:spcPct val="30000"/>
              </a:spcBef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The dynamic memory contains information, that the object reference holds boxed object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51</a:t>
            </a:fld>
            <a:endParaRPr lang="en-US" sz="1100" dirty="0"/>
          </a:p>
        </p:txBody>
      </p:sp>
      <p:pic>
        <p:nvPicPr>
          <p:cNvPr id="5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810001"/>
            <a:ext cx="990600" cy="950976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89092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noProof="1"/>
              <a:t>nboxing</a:t>
            </a:r>
            <a:endParaRPr lang="bg-BG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6705600" cy="5638800"/>
          </a:xfrm>
        </p:spPr>
        <p:txBody>
          <a:bodyPr/>
          <a:lstStyle/>
          <a:p>
            <a:pPr marL="539750" indent="-539750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dirty="0"/>
              <a:t>If the reference is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null</a:t>
            </a:r>
            <a:r>
              <a:rPr lang="bg-BG" dirty="0"/>
              <a:t> </a:t>
            </a:r>
            <a:r>
              <a:rPr lang="en-US" dirty="0" smtClean="0"/>
              <a:t>a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NullReferenceException</a:t>
            </a:r>
            <a:r>
              <a:rPr lang="en-US" dirty="0" smtClean="0"/>
              <a:t> is thrown</a:t>
            </a:r>
            <a:r>
              <a:rPr lang="bg-BG" dirty="0" smtClean="0"/>
              <a:t> </a:t>
            </a:r>
            <a:endParaRPr lang="en-US" dirty="0"/>
          </a:p>
          <a:p>
            <a:pPr marL="539750" indent="-539750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dirty="0"/>
              <a:t>If the reference does not </a:t>
            </a:r>
            <a:r>
              <a:rPr lang="en-US" dirty="0" smtClean="0"/>
              <a:t>point to </a:t>
            </a:r>
            <a:r>
              <a:rPr lang="en-US" dirty="0"/>
              <a:t>a valid boxed value </a:t>
            </a:r>
            <a:r>
              <a:rPr lang="en-US" dirty="0" smtClean="0"/>
              <a:t>an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InvalidCastException</a:t>
            </a:r>
            <a:r>
              <a:rPr lang="en-US" dirty="0" smtClean="0"/>
              <a:t> is thrown</a:t>
            </a:r>
            <a:endParaRPr lang="en-US" noProof="1">
              <a:latin typeface="Courier New" pitchFamily="49" charset="0"/>
            </a:endParaRPr>
          </a:p>
          <a:p>
            <a:pPr marL="539750" indent="-539750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dirty="0"/>
              <a:t>The value is pulled from the </a:t>
            </a:r>
            <a:r>
              <a:rPr lang="en-US" dirty="0" smtClean="0"/>
              <a:t>heap and </a:t>
            </a:r>
            <a:r>
              <a:rPr lang="en-US" dirty="0"/>
              <a:t>is stored into the </a:t>
            </a:r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52</a:t>
            </a:fld>
            <a:endParaRPr lang="en-US" sz="1100" dirty="0"/>
          </a:p>
        </p:txBody>
      </p:sp>
      <p:pic>
        <p:nvPicPr>
          <p:cNvPr id="38914" name="Picture 2" descr="http://www.vineyardsoft.com/images/management-excep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496746"/>
            <a:ext cx="1647722" cy="2237054"/>
          </a:xfrm>
          <a:prstGeom prst="roundRect">
            <a:avLst>
              <a:gd name="adj" fmla="val 494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953001"/>
            <a:ext cx="1643125" cy="1219199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28361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Value Types</a:t>
            </a:r>
            <a:endParaRPr lang="bg-BG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53</a:t>
            </a:fld>
            <a:endParaRPr lang="en-US" sz="1100" dirty="0"/>
          </a:p>
        </p:txBody>
      </p:sp>
      <p:sp>
        <p:nvSpPr>
          <p:cNvPr id="482308" name="Cloud"/>
          <p:cNvSpPr>
            <a:spLocks noChangeAspect="1" noEditPoints="1" noChangeArrowheads="1"/>
          </p:cNvSpPr>
          <p:nvPr/>
        </p:nvSpPr>
        <p:spPr bwMode="auto">
          <a:xfrm flipH="1">
            <a:off x="479425" y="1692275"/>
            <a:ext cx="2840038" cy="48307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09" name="Text Box 5"/>
          <p:cNvSpPr txBox="1">
            <a:spLocks noChangeArrowheads="1"/>
          </p:cNvSpPr>
          <p:nvPr/>
        </p:nvSpPr>
        <p:spPr bwMode="auto">
          <a:xfrm>
            <a:off x="1143000" y="2209800"/>
            <a:ext cx="1728358" cy="1815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10" name="Cloud"/>
          <p:cNvSpPr>
            <a:spLocks noChangeAspect="1" noEditPoints="1" noChangeArrowheads="1"/>
          </p:cNvSpPr>
          <p:nvPr/>
        </p:nvSpPr>
        <p:spPr bwMode="auto">
          <a:xfrm flipH="1">
            <a:off x="6102350" y="1693863"/>
            <a:ext cx="2590800" cy="483076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11" name="Line 7"/>
          <p:cNvSpPr>
            <a:spLocks noChangeShapeType="1"/>
          </p:cNvSpPr>
          <p:nvPr/>
        </p:nvSpPr>
        <p:spPr bwMode="auto">
          <a:xfrm flipV="1">
            <a:off x="3127375" y="2840038"/>
            <a:ext cx="2967038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482312" name="Text Box 8"/>
          <p:cNvSpPr txBox="1">
            <a:spLocks noChangeArrowheads="1"/>
          </p:cNvSpPr>
          <p:nvPr/>
        </p:nvSpPr>
        <p:spPr bwMode="auto">
          <a:xfrm>
            <a:off x="3209925" y="2286000"/>
            <a:ext cx="274786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object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i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</p:txBody>
      </p: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6965950" y="2581275"/>
            <a:ext cx="565150" cy="604838"/>
          </a:xfrm>
          <a:prstGeom prst="rect">
            <a:avLst/>
          </a:prstGeom>
          <a:noFill/>
          <a:ln w="317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5</a:t>
            </a:r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3811588" y="2889250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6831013" y="2062163"/>
            <a:ext cx="77617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</a:p>
        </p:txBody>
      </p:sp>
      <p:sp>
        <p:nvSpPr>
          <p:cNvPr id="482316" name="Text Box 12"/>
          <p:cNvSpPr txBox="1">
            <a:spLocks noChangeArrowheads="1"/>
          </p:cNvSpPr>
          <p:nvPr/>
        </p:nvSpPr>
        <p:spPr bwMode="auto">
          <a:xfrm>
            <a:off x="6494463" y="3270250"/>
            <a:ext cx="1885581" cy="16312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(boxed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heap)</a:t>
            </a:r>
          </a:p>
        </p:txBody>
      </p:sp>
      <p:sp>
        <p:nvSpPr>
          <p:cNvPr id="482317" name="Freeform 13"/>
          <p:cNvSpPr>
            <a:spLocks/>
          </p:cNvSpPr>
          <p:nvPr/>
        </p:nvSpPr>
        <p:spPr bwMode="auto">
          <a:xfrm>
            <a:off x="6445250" y="2847975"/>
            <a:ext cx="1771650" cy="2217738"/>
          </a:xfrm>
          <a:custGeom>
            <a:avLst/>
            <a:gdLst/>
            <a:ahLst/>
            <a:cxnLst>
              <a:cxn ang="0">
                <a:pos x="770" y="0"/>
              </a:cxn>
              <a:cxn ang="0">
                <a:pos x="1157" y="0"/>
              </a:cxn>
              <a:cxn ang="0">
                <a:pos x="1150" y="1397"/>
              </a:cxn>
              <a:cxn ang="0">
                <a:pos x="750" y="1397"/>
              </a:cxn>
              <a:cxn ang="0">
                <a:pos x="0" y="1397"/>
              </a:cxn>
            </a:cxnLst>
            <a:rect l="0" t="0" r="r" b="b"/>
            <a:pathLst>
              <a:path w="1157" h="1397">
                <a:moveTo>
                  <a:pt x="770" y="0"/>
                </a:moveTo>
                <a:lnTo>
                  <a:pt x="1157" y="0"/>
                </a:lnTo>
                <a:lnTo>
                  <a:pt x="1150" y="1397"/>
                </a:lnTo>
                <a:lnTo>
                  <a:pt x="750" y="1397"/>
                </a:lnTo>
                <a:lnTo>
                  <a:pt x="0" y="1397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482318" name="Freeform 14"/>
          <p:cNvSpPr>
            <a:spLocks/>
          </p:cNvSpPr>
          <p:nvPr/>
        </p:nvSpPr>
        <p:spPr bwMode="auto">
          <a:xfrm>
            <a:off x="3333750" y="5065713"/>
            <a:ext cx="3109913" cy="1587"/>
          </a:xfrm>
          <a:custGeom>
            <a:avLst/>
            <a:gdLst/>
            <a:ahLst/>
            <a:cxnLst>
              <a:cxn ang="0">
                <a:pos x="1959" y="0"/>
              </a:cxn>
              <a:cxn ang="0">
                <a:pos x="0" y="0"/>
              </a:cxn>
            </a:cxnLst>
            <a:rect l="0" t="0" r="r" b="b"/>
            <a:pathLst>
              <a:path w="1959" h="1">
                <a:moveTo>
                  <a:pt x="1959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482319" name="Text Box 15"/>
          <p:cNvSpPr txBox="1">
            <a:spLocks noChangeArrowheads="1"/>
          </p:cNvSpPr>
          <p:nvPr/>
        </p:nvSpPr>
        <p:spPr bwMode="auto">
          <a:xfrm>
            <a:off x="3990975" y="5118100"/>
            <a:ext cx="18838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(unboxing)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20" name="Text Box 16"/>
          <p:cNvSpPr txBox="1">
            <a:spLocks noChangeArrowheads="1"/>
          </p:cNvSpPr>
          <p:nvPr/>
        </p:nvSpPr>
        <p:spPr bwMode="auto">
          <a:xfrm>
            <a:off x="3559175" y="4538663"/>
            <a:ext cx="27911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 = (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obj;</a:t>
            </a:r>
          </a:p>
        </p:txBody>
      </p:sp>
      <p:sp>
        <p:nvSpPr>
          <p:cNvPr id="482321" name="Text Box 17"/>
          <p:cNvSpPr txBox="1">
            <a:spLocks noChangeArrowheads="1"/>
          </p:cNvSpPr>
          <p:nvPr/>
        </p:nvSpPr>
        <p:spPr bwMode="auto">
          <a:xfrm>
            <a:off x="1214438" y="3821112"/>
            <a:ext cx="1755737" cy="1815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22" name="Text Box 18"/>
          <p:cNvSpPr txBox="1">
            <a:spLocks noChangeArrowheads="1"/>
          </p:cNvSpPr>
          <p:nvPr/>
        </p:nvSpPr>
        <p:spPr bwMode="auto">
          <a:xfrm>
            <a:off x="1219200" y="1038225"/>
            <a:ext cx="10567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3" name="Text Box 19"/>
          <p:cNvSpPr txBox="1">
            <a:spLocks noChangeArrowheads="1"/>
          </p:cNvSpPr>
          <p:nvPr/>
        </p:nvSpPr>
        <p:spPr bwMode="auto">
          <a:xfrm>
            <a:off x="6771805" y="1038225"/>
            <a:ext cx="100059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4" name="Text Box 20"/>
          <p:cNvSpPr txBox="1">
            <a:spLocks noChangeArrowheads="1"/>
          </p:cNvSpPr>
          <p:nvPr/>
        </p:nvSpPr>
        <p:spPr bwMode="auto">
          <a:xfrm>
            <a:off x="3740150" y="1811338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kumimoji="0"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i=5;</a:t>
            </a:r>
          </a:p>
        </p:txBody>
      </p:sp>
      <p:sp>
        <p:nvSpPr>
          <p:cNvPr id="482325" name="Text Box 21"/>
          <p:cNvSpPr txBox="1">
            <a:spLocks noChangeArrowheads="1"/>
          </p:cNvSpPr>
          <p:nvPr/>
        </p:nvSpPr>
        <p:spPr bwMode="auto">
          <a:xfrm>
            <a:off x="3940175" y="3698875"/>
            <a:ext cx="13740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i2;</a:t>
            </a:r>
          </a:p>
        </p:txBody>
      </p:sp>
    </p:spTree>
    <p:extLst>
      <p:ext uri="{BB962C8B-B14F-4D97-AF65-F5344CB8AC3E}">
        <p14:creationId xmlns:p14="http://schemas.microsoft.com/office/powerpoint/2010/main" val="1030916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Boxing and Unboxing </a:t>
            </a:r>
            <a:r>
              <a:rPr lang="en-US" sz="3600" dirty="0" smtClean="0"/>
              <a:t>– Example</a:t>
            </a:r>
            <a:r>
              <a:rPr lang="ru-RU" sz="3600" dirty="0" smtClean="0"/>
              <a:t> </a:t>
            </a:r>
            <a:endParaRPr lang="bg-BG" sz="36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54</a:t>
            </a:fld>
            <a:endParaRPr lang="en-US" sz="1100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468313" y="1066800"/>
            <a:ext cx="8208962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TestBoxingUnboxing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value1 = 1;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obj = value1; // 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value1 = 12345; // only stack value is changed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value2 = (int)obj;  // unboxing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Console.WriteLine(value2); // prints 1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value3 = (long) (int) obj; // 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value4 = (long) obj; // InvalidCastException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6564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desktop.freewallpaper4.me/view/original/3113/abstract-spir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0" y="3733800"/>
            <a:ext cx="3855720" cy="2409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1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90600"/>
            <a:ext cx="8229600" cy="1905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 Primitive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971799"/>
            <a:ext cx="8229600" cy="569120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24293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Boxing and Unboxing </a:t>
            </a:r>
            <a:r>
              <a:rPr lang="en-US" sz="3600" dirty="0" smtClean="0"/>
              <a:t>– Example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56</a:t>
            </a:fld>
            <a:endParaRPr lang="en-US" sz="1100" dirty="0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633413" y="1076265"/>
            <a:ext cx="7900988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bad practice! Structures should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contain no logic, but only data!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Point :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x,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this.x += x;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this.y +=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602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mainstreammarketing.ca/images/abs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599"/>
            <a:ext cx="4114800" cy="1914525"/>
          </a:xfrm>
          <a:prstGeom prst="roundRect">
            <a:avLst>
              <a:gd name="adj" fmla="val 56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3205162"/>
            <a:ext cx="6400800" cy="16716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 Custom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52600" y="5069680"/>
            <a:ext cx="56388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9085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realtorgloria.com/images/small/passing-key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76400"/>
            <a:ext cx="2286000" cy="1524001"/>
          </a:xfrm>
          <a:prstGeom prst="roundRect">
            <a:avLst>
              <a:gd name="adj" fmla="val 42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2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962401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Passing Parameters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4917280"/>
            <a:ext cx="8229600" cy="569120"/>
          </a:xfrm>
        </p:spPr>
        <p:txBody>
          <a:bodyPr/>
          <a:lstStyle/>
          <a:p>
            <a:r>
              <a:rPr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ref</a:t>
            </a:r>
            <a:r>
              <a:rPr smtClean="0"/>
              <a:t> and </a:t>
            </a:r>
            <a:r>
              <a:rPr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</a:t>
            </a:r>
            <a:r>
              <a:rPr smtClean="0"/>
              <a:t> 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66699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  <a:endParaRPr lang="bg-BG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Parameters can be passed in several ways to the methods: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</a:t>
            </a:r>
            <a:r>
              <a:rPr lang="en-US" dirty="0"/>
              <a:t> (default)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/>
              <a:t>Passing value for</a:t>
            </a:r>
            <a:r>
              <a:rPr lang="bg-BG" dirty="0"/>
              <a:t> </a:t>
            </a:r>
            <a:r>
              <a:rPr lang="en-US" dirty="0"/>
              <a:t>value types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Passing heap address for</a:t>
            </a:r>
            <a:r>
              <a:rPr lang="bg-BG" dirty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Passed by stack address for both</a:t>
            </a:r>
            <a:r>
              <a:rPr lang="bg-BG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value types and</a:t>
            </a:r>
            <a:r>
              <a:rPr lang="bg-BG" dirty="0"/>
              <a:t> </a:t>
            </a:r>
            <a:r>
              <a:rPr lang="en-US" dirty="0"/>
              <a:t>reference types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initialization can be done by the called method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59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64128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CTS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6019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Common Type System (CTS)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CLR supported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Data types 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Operations performed on them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Extends the compatibility between different .NET languages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Supports two types of data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All data types are inheritors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752600"/>
            <a:ext cx="1193382" cy="1143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326" y="1673982"/>
            <a:ext cx="985544" cy="9439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970" y="1219200"/>
            <a:ext cx="803928" cy="7699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Parameters</a:t>
            </a:r>
            <a:endParaRPr lang="bg-BG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Parameters can be passed in several ways to the methods: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ref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Passed by stack address for both </a:t>
            </a:r>
            <a:r>
              <a:rPr lang="en-US" dirty="0" smtClean="0"/>
              <a:t>value </a:t>
            </a:r>
            <a:r>
              <a:rPr lang="en-US" dirty="0"/>
              <a:t>types and reference types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/>
              <a:t>Initialization can't be done by the </a:t>
            </a:r>
            <a:r>
              <a:rPr lang="en-US" dirty="0" smtClean="0"/>
              <a:t>called </a:t>
            </a:r>
            <a:r>
              <a:rPr lang="en-US" dirty="0"/>
              <a:t>method</a:t>
            </a:r>
            <a:r>
              <a:rPr lang="bg-BG" dirty="0"/>
              <a:t> – </a:t>
            </a:r>
            <a:r>
              <a:rPr lang="en-US" dirty="0"/>
              <a:t>access is for read </a:t>
            </a:r>
            <a:r>
              <a:rPr lang="en-US" dirty="0" smtClean="0"/>
              <a:t>and </a:t>
            </a:r>
            <a:r>
              <a:rPr lang="en-US" dirty="0"/>
              <a:t>write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60</a:t>
            </a:fld>
            <a:endParaRPr lang="en-US" sz="1100" dirty="0"/>
          </a:p>
        </p:txBody>
      </p:sp>
      <p:pic>
        <p:nvPicPr>
          <p:cNvPr id="26626" name="Picture 2" descr="http://www.mindfulness.co.za/images/peblest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800600"/>
            <a:ext cx="1905000" cy="1666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6805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582613" y="990600"/>
            <a:ext cx="7951788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IncorrectModifyStudent(Student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student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ModifyStudent(ref 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student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new Student("Nakov");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IncorrectModifyStudent(s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ModifyStudent(ref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Changed: Nakov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t"/>
          <a:lstStyle/>
          <a:p>
            <a:r>
              <a:rPr lang="en-US" sz="3600" dirty="0"/>
              <a:t>ref Parameters</a:t>
            </a:r>
            <a:r>
              <a:rPr lang="bg-BG" sz="3600" dirty="0"/>
              <a:t> – </a:t>
            </a:r>
            <a:r>
              <a:rPr lang="en-US" sz="3600" dirty="0"/>
              <a:t>Example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18877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90800" y="2133600"/>
            <a:ext cx="65532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590800" y="3088479"/>
            <a:ext cx="6553200" cy="569120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  <p:pic>
        <p:nvPicPr>
          <p:cNvPr id="22530" name="Picture 2" descr="http://www.ddb-tech.com/pro/basic-technical-parameter/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3627119" cy="1828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56701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ChangeArrowheads="1"/>
          </p:cNvSpPr>
          <p:nvPr/>
        </p:nvSpPr>
        <p:spPr bwMode="auto">
          <a:xfrm>
            <a:off x="533400" y="914400"/>
            <a:ext cx="80772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TestOutParameters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void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Rectangle rect = new Rectangle(5, 10, 12, 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location;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Dimensions dimensions;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Location and dimension are not pre-initialized!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rect.GetLocationAndDimensions(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out location, out dimensions);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{1}, {2}, {3})",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location.x, location.y,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dimensions.width, dimensions.height);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Result: (5, 10, 12, 8)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00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Parameters</a:t>
            </a:r>
            <a:r>
              <a:rPr lang="bg-BG" dirty="0"/>
              <a:t> 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91482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3962400"/>
            <a:ext cx="56388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out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4764879"/>
            <a:ext cx="6248400" cy="569120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  <p:pic>
        <p:nvPicPr>
          <p:cNvPr id="18434" name="Picture 2" descr="http://i7.photobucket.com/albums/y263/smurf4christ/hand_reaching_out_small-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62000"/>
            <a:ext cx="2133600" cy="2667000"/>
          </a:xfrm>
          <a:prstGeom prst="roundRect">
            <a:avLst>
              <a:gd name="adj" fmla="val 4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6686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Common Type System</a:t>
            </a:r>
            <a:endParaRPr lang="en-US" dirty="0"/>
          </a:p>
        </p:txBody>
      </p:sp>
      <p:sp>
        <p:nvSpPr>
          <p:cNvPr id="7" name="Text Placeholder 6"/>
          <p:cNvSpPr txBox="1">
            <a:spLocks noGrp="1"/>
          </p:cNvSpPr>
          <p:nvPr>
            <p:ph type="body" sz="quarter" idx="10"/>
          </p:nvPr>
        </p:nvSpPr>
        <p:spPr>
          <a:xfrm>
            <a:off x="5410200" y="6400800"/>
            <a:ext cx="361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 smtClean="0">
                <a:hlinkClick r:id="rId2"/>
              </a:rPr>
              <a:t>http://academy.telerik.com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95586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CTS Types Hierarchy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14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15" y="1321535"/>
            <a:ext cx="8214288" cy="481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53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704078"/>
            <a:ext cx="3028950" cy="3391922"/>
          </a:xfrm>
          <a:prstGeom prst="roundRect">
            <a:avLst>
              <a:gd name="adj" fmla="val 5056"/>
            </a:avLst>
          </a:prstGeom>
          <a:effectLst>
            <a:softEdge rad="127000"/>
          </a:effectLst>
        </p:spPr>
      </p:pic>
      <p:pic>
        <p:nvPicPr>
          <p:cNvPr id="1026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5638800" y="3365778"/>
            <a:ext cx="23622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1/15/Water-elpot-transparent-3D-balls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8481">
            <a:off x="722017" y="3051692"/>
            <a:ext cx="2943902" cy="273611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System.Object Type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Base class for each</a:t>
            </a:r>
            <a:r>
              <a:rPr lang="bg-BG" dirty="0" smtClean="0"/>
              <a:t> .NET</a:t>
            </a:r>
            <a:r>
              <a:rPr lang="en-US" dirty="0" smtClean="0"/>
              <a:t> type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Inherited by default when</a:t>
            </a:r>
            <a:br>
              <a:rPr lang="en-US" dirty="0" smtClean="0"/>
            </a:br>
            <a:r>
              <a:rPr lang="en-US" dirty="0" smtClean="0"/>
              <a:t>a new type is defined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Important virtual methods</a:t>
            </a:r>
            <a:r>
              <a:rPr lang="bg-BG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bg-BG" dirty="0" smtClean="0"/>
              <a:t> – </a:t>
            </a:r>
            <a:r>
              <a:rPr lang="en-US" dirty="0" smtClean="0"/>
              <a:t>comparison with other object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bg-BG" dirty="0" smtClean="0"/>
              <a:t> – </a:t>
            </a:r>
            <a:r>
              <a:rPr lang="en-US" dirty="0" smtClean="0"/>
              <a:t>represents the object as a string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GetHashCode()</a:t>
            </a:r>
            <a:r>
              <a:rPr lang="bg-BG" dirty="0" smtClean="0"/>
              <a:t> – </a:t>
            </a:r>
            <a:r>
              <a:rPr lang="en-US" dirty="0" smtClean="0"/>
              <a:t>evaluates the hash </a:t>
            </a:r>
            <a:br>
              <a:rPr lang="en-US" dirty="0" smtClean="0"/>
            </a:br>
            <a:r>
              <a:rPr lang="en-US" dirty="0" smtClean="0"/>
              <a:t>code (used with hash-tables)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bg-BG" sz="2800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Finalize()</a:t>
            </a:r>
            <a:r>
              <a:rPr lang="bg-BG" dirty="0" smtClean="0"/>
              <a:t> –</a:t>
            </a:r>
            <a:r>
              <a:rPr lang="en-US" dirty="0" smtClean="0"/>
              <a:t> used for clean up purposes when an object is disposed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03" y="1073143"/>
            <a:ext cx="1899616" cy="2127257"/>
          </a:xfrm>
          <a:prstGeom prst="roundRect">
            <a:avLst>
              <a:gd name="adj" fmla="val 505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7688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3525</TotalTime>
  <Words>2766</Words>
  <Application>Microsoft Office PowerPoint</Application>
  <PresentationFormat>On-screen Show (4:3)</PresentationFormat>
  <Paragraphs>655</Paragraphs>
  <Slides>65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Calibri</vt:lpstr>
      <vt:lpstr>Cambria</vt:lpstr>
      <vt:lpstr>Consolas</vt:lpstr>
      <vt:lpstr>Corbel</vt:lpstr>
      <vt:lpstr>Courier New</vt:lpstr>
      <vt:lpstr>Wingdings</vt:lpstr>
      <vt:lpstr>Wingdings 2</vt:lpstr>
      <vt:lpstr>Telerik Academy</vt:lpstr>
      <vt:lpstr>Common Type System</vt:lpstr>
      <vt:lpstr>Table of Contents</vt:lpstr>
      <vt:lpstr>Table of Contents (2)</vt:lpstr>
      <vt:lpstr>What is Common Type System (CTS)?</vt:lpstr>
      <vt:lpstr>Inside .NET Framework</vt:lpstr>
      <vt:lpstr>What is CTS?</vt:lpstr>
      <vt:lpstr>.NET CTS Types Hierarchy </vt:lpstr>
      <vt:lpstr>The  System.Object Type</vt:lpstr>
      <vt:lpstr>System.Object Type </vt:lpstr>
      <vt:lpstr>Overriding the Virtual Methods in System.Object</vt:lpstr>
      <vt:lpstr>Overriding System.Object's Virtual Methods</vt:lpstr>
      <vt:lpstr>Overriding System.Object Methods – Example</vt:lpstr>
      <vt:lpstr>Overriding System.Object Methods – Example (2)</vt:lpstr>
      <vt:lpstr>Overriding the Virtual Methods in System.Object</vt:lpstr>
      <vt:lpstr>More About System.Object</vt:lpstr>
      <vt:lpstr>is and as operators</vt:lpstr>
      <vt:lpstr>Type Operators in C#</vt:lpstr>
      <vt:lpstr>Operators is and as – Example</vt:lpstr>
      <vt:lpstr>Operators is and as – Example (2)</vt:lpstr>
      <vt:lpstr>Operators is and as</vt:lpstr>
      <vt:lpstr>Object Cloning</vt:lpstr>
      <vt:lpstr>Object Cloning</vt:lpstr>
      <vt:lpstr>Object Cloning (2)</vt:lpstr>
      <vt:lpstr>Object Cloning – Example</vt:lpstr>
      <vt:lpstr>Object Cloning – Example (2)</vt:lpstr>
      <vt:lpstr>Deep and Shallow Object Cloning</vt:lpstr>
      <vt:lpstr>The Interface IComparable&lt;T&gt;</vt:lpstr>
      <vt:lpstr>IComparable&lt;T&gt; Interface</vt:lpstr>
      <vt:lpstr>IComparable&lt;T&gt; – Example</vt:lpstr>
      <vt:lpstr>Implementing IComparable&lt;T&gt;</vt:lpstr>
      <vt:lpstr>The IEnumerable&lt;T&gt; Interface</vt:lpstr>
      <vt:lpstr>IEnumerable&lt;T&gt;</vt:lpstr>
      <vt:lpstr>IEnumerator&lt;T&gt;</vt:lpstr>
      <vt:lpstr>Yield Return in C#</vt:lpstr>
      <vt:lpstr>Implementing IEnumerable&lt;T&gt;</vt:lpstr>
      <vt:lpstr>Value Types</vt:lpstr>
      <vt:lpstr>Value Types</vt:lpstr>
      <vt:lpstr>Value Types (2)</vt:lpstr>
      <vt:lpstr>Reference Types</vt:lpstr>
      <vt:lpstr>Reference Types</vt:lpstr>
      <vt:lpstr>Reference Types (2)</vt:lpstr>
      <vt:lpstr>Value vs. Reference Types</vt:lpstr>
      <vt:lpstr>Assigning Values</vt:lpstr>
      <vt:lpstr>Memory Location</vt:lpstr>
      <vt:lpstr>Values</vt:lpstr>
      <vt:lpstr>Value and Reference Types - Example </vt:lpstr>
      <vt:lpstr>Types, Variables and Memory</vt:lpstr>
      <vt:lpstr>Value and Reference Types</vt:lpstr>
      <vt:lpstr>Boxing and Unboxing</vt:lpstr>
      <vt:lpstr>Boxing and Unboxing</vt:lpstr>
      <vt:lpstr>Boxing</vt:lpstr>
      <vt:lpstr>Unboxing</vt:lpstr>
      <vt:lpstr>Boxing Value Types</vt:lpstr>
      <vt:lpstr>Boxing and Unboxing – Example </vt:lpstr>
      <vt:lpstr>Boxing and Unboxing Primitive Types</vt:lpstr>
      <vt:lpstr>Boxing and Unboxing – Example </vt:lpstr>
      <vt:lpstr>Boxing and Unboxing Custom Types</vt:lpstr>
      <vt:lpstr>Passing Parameters</vt:lpstr>
      <vt:lpstr>Passing Parameters</vt:lpstr>
      <vt:lpstr>Passing Parameters</vt:lpstr>
      <vt:lpstr>ref Parameters – Example</vt:lpstr>
      <vt:lpstr>ref Parameters</vt:lpstr>
      <vt:lpstr>out Parameters – Example</vt:lpstr>
      <vt:lpstr>out Parameters</vt:lpstr>
      <vt:lpstr>Common Type System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.NET, CTS, Common Type System</dc:title>
  <dc:subject>Telerik Software Academy</dc:subject>
  <dc:creator>Telerik Academy</dc:creator>
  <cp:keywords>C#, course, telerik software academy, free courses for developers, OOP, object-oriented programming, CTS</cp:keywords>
  <cp:lastModifiedBy>Nikolay</cp:lastModifiedBy>
  <cp:revision>665</cp:revision>
  <dcterms:created xsi:type="dcterms:W3CDTF">2007-12-08T16:03:35Z</dcterms:created>
  <dcterms:modified xsi:type="dcterms:W3CDTF">2015-03-10T13:06:12Z</dcterms:modified>
  <cp:category>software engineering</cp:category>
</cp:coreProperties>
</file>